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57" r:id="rId4"/>
    <p:sldId id="274" r:id="rId5"/>
    <p:sldId id="273" r:id="rId6"/>
    <p:sldId id="258" r:id="rId7"/>
    <p:sldId id="259" r:id="rId8"/>
    <p:sldId id="266" r:id="rId9"/>
    <p:sldId id="275" r:id="rId10"/>
    <p:sldId id="260" r:id="rId11"/>
    <p:sldId id="261" r:id="rId12"/>
    <p:sldId id="262" r:id="rId13"/>
    <p:sldId id="263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CD89F-E341-41E6-8CE4-9E153A67FBB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3D8F-449B-42C3-B364-FB42129E2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Copyright©USBIologyTeaching.Com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This PowerPoint is designed to be used with the curriculum at </a:t>
            </a:r>
            <a:r>
              <a:rPr lang="en-US" altLang="en-US" dirty="0" err="1"/>
              <a:t>USBiologyTeaching.Com</a:t>
            </a:r>
            <a:r>
              <a:rPr lang="en-US" altLang="en-US" dirty="0"/>
              <a:t>. The use of the presentation requires a license.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3D8F-449B-42C3-B364-FB42129E20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3D8F-449B-42C3-B364-FB42129E20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</a:t>
            </a:r>
          </a:p>
          <a:p>
            <a:r>
              <a:rPr lang="en-US" dirty="0"/>
              <a:t>ATP is the universal energy molecule.</a:t>
            </a:r>
          </a:p>
          <a:p>
            <a:r>
              <a:rPr lang="en-US" dirty="0"/>
              <a:t>Glycolysis occurs in the cytosol.</a:t>
            </a:r>
          </a:p>
          <a:p>
            <a:r>
              <a:rPr lang="en-US" dirty="0"/>
              <a:t>The products of glycolysis are: </a:t>
            </a:r>
            <a:r>
              <a:rPr lang="en-US" b="1" u="sng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ATP, </a:t>
            </a:r>
            <a:r>
              <a:rPr lang="en-US" b="1" u="sng" dirty="0">
                <a:sym typeface="Wingdings" panose="05000000000000000000" pitchFamily="2" charset="2"/>
              </a:rPr>
              <a:t>2 Pyruvic acid </a:t>
            </a:r>
            <a:r>
              <a:rPr lang="en-US" dirty="0">
                <a:sym typeface="Wingdings" panose="05000000000000000000" pitchFamily="2" charset="2"/>
              </a:rPr>
              <a:t>+H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0, </a:t>
            </a:r>
            <a:r>
              <a:rPr lang="en-US" b="1" u="sng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NADH+2H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</a:p>
          <a:p>
            <a:r>
              <a:rPr lang="en-US" baseline="0" dirty="0"/>
              <a:t>NADH is an electron carrier.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3D8F-449B-42C3-B364-FB42129E20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8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students will not be assessed on the details in the USBT curriculum however, it is important that they understand that it is a series of chemical reactions and where the main producers of ATP come from. (NADH, FADH2 and ETC)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3D8F-449B-42C3-B364-FB42129E20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3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3D8F-449B-42C3-B364-FB42129E20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9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Cardiac Muscles- they have about 5000 mitochondria per cell and the mitochondria in cardiac muscle have more cristae folds increase ATP production.</a:t>
            </a:r>
          </a:p>
          <a:p>
            <a:endParaRPr lang="en-US" dirty="0"/>
          </a:p>
          <a:p>
            <a:r>
              <a:rPr lang="en-US" dirty="0"/>
              <a:t>Typical Cells have around 1000-2000. The sperm cell has only 25-50.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3D8F-449B-42C3-B364-FB42129E20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13AB-63D4-4448-AE0B-13DE8BE51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11436-5C4E-490E-BF11-0E90D1F52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5FD65-4685-4BAE-A4D7-5DC987FC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F22A8-49E1-4760-BA24-961EAB90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9D926-4B97-466B-9A2C-C479A50F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7FC3-4A07-4095-B0E9-5D2BB9C0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4EBCF-1D25-4E0E-8BC7-5298575C7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5B14A-1327-4C7F-84F7-2A431E17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E9DB4-7317-4B2B-8B07-22EC79CE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5AB28-0E1D-4A27-9832-CBA71980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0C4F5-A7D5-429B-97C2-57B02D437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4D609-C2C1-4790-AB69-41706DD0F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DECA7-09F0-4700-89A3-A3851DFA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0178D-42A5-4DF8-8A39-738300E3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83372-0FE9-4A4E-8E37-8D4F04DB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D9EA-A995-4FE1-8A06-9BBDC14E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89630-D04E-4E29-B65E-C83EAFF6A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FF2CE-795F-46BD-95F8-166DBF54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A579-8E97-4423-B66B-153C86E4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82183-71E8-4B1C-A7DE-CDA834DF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D0F8-8418-4D39-9AC3-8F23CEA7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58571-72AA-4F69-93CA-ED4059C02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42763-7DDC-43C6-914A-EA15B228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83781-48DA-4D70-8504-137718EB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B3E5E-91BB-4A93-B9B6-BA2B4BB4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7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77E4-CC29-4D90-9EBE-F4ECEB49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EF60E-1B02-4114-818D-83D18103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B9100-F8BC-48A8-ACC4-85E92EE38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BC401-FAA3-4173-A116-95D213B8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1930D-B3DA-4026-9E7F-50D38268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D6FAE-0C8A-4B1A-AB34-98B2125B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06FA-E91E-4D94-B40A-2ED98293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A2CCE-49B7-41C9-96C2-A76F66134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499DC-D544-4C69-B3C8-CE218F836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FF3D7-CFA9-4BAB-8881-F17D1A25A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C102E-38E1-40DD-825C-7AD464FC5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3F1C4-5282-4950-B715-0E9B9207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FB70C-E72C-4076-8F03-85BC966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85A19-C8A1-4C66-A363-353B2794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9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0EEA-75F9-4F24-828E-C6D023B1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BA52A-7138-46FA-958E-5AB4EFEF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0DA74-0222-4B75-BE1D-3513D6A2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B93EA-014C-42BD-889F-31438D8F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C6E1E-A387-431D-A2BB-757D531C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9EBA5-2A4A-4CC7-9980-DA4E4151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FF908-1C5D-475A-9AF5-DABBC55B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7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1DA9-0997-4E0A-917F-75CB9567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E81E-4251-4B88-9659-DD796FCE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19C87-2858-47B0-B698-E6EAAB45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48E70-635F-441C-AAD3-DA9642CB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63593-B96A-4B4B-B856-CE7FA0DB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6DDCE-7C3A-49BB-9A69-B28E39E1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59A8-1CCB-48B5-B552-347642CD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FB717-5A15-423B-B910-FD1621469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C16A0-A92B-4C84-AA84-E664F1F5C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833CB-3BBF-4AD6-A15A-4BA14F5C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E5A18-52D2-489B-B9F7-3123A006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0A572-AC04-400B-A126-82F4C8CC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78E2D-B456-4AE0-96CA-3E69365D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379F-5E6C-4974-BE09-3144E0E0F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E17A1-93B4-468E-8CD2-5D6E3674A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2F0E9-53C9-459E-8C6F-F3C0D44DB2E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9390E-7A51-4C7C-94B0-091915513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B290A-8C4F-462E-AB0B-2D234B79D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91DD-53F5-477A-AB6D-1EFF4A32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863A5-1763-46E1-A1D2-E406146E6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4C562-4BB7-48F2-876F-8BA875040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PEG72_big.jpg">
            <a:extLst>
              <a:ext uri="{FF2B5EF4-FFF2-40B4-BE49-F238E27FC236}">
                <a16:creationId xmlns:a16="http://schemas.microsoft.com/office/drawing/2014/main" id="{F0FFEFE2-6D68-44F5-B493-5CDC5AF01C9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1" y="4038600"/>
            <a:ext cx="26574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4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24B-DFA5-4066-B805-E59B5D28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of Cellular Respiration-Krebs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23DDC-E526-4479-BD80-1BEEDBD7E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Pyruvic acid goes into the mitochondrial matrix it reacts with an enzyme called </a:t>
            </a:r>
            <a:r>
              <a:rPr lang="en-US" b="1" u="sng" dirty="0"/>
              <a:t>coenzyme A </a:t>
            </a:r>
            <a:r>
              <a:rPr lang="en-US" dirty="0"/>
              <a:t>to create a two carbon molecule called </a:t>
            </a:r>
            <a:r>
              <a:rPr lang="en-US" b="1" u="sng" dirty="0"/>
              <a:t>acetyl CoA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u="sng" dirty="0"/>
              <a:t>Krebs Cycle </a:t>
            </a:r>
            <a:r>
              <a:rPr lang="en-US" dirty="0"/>
              <a:t>is a biochemical pathway that breaks down a acetyl CoA </a:t>
            </a:r>
            <a:r>
              <a:rPr lang="en-US" b="1" u="sng" dirty="0"/>
              <a:t>producing CO2</a:t>
            </a:r>
            <a:r>
              <a:rPr lang="en-US" dirty="0"/>
              <a:t>,ATP and hydrogen atoms. </a:t>
            </a:r>
          </a:p>
        </p:txBody>
      </p:sp>
      <p:pic>
        <p:nvPicPr>
          <p:cNvPr id="4098" name="Picture 2" descr="Image result for pyruvate entering mitochondria">
            <a:extLst>
              <a:ext uri="{FF2B5EF4-FFF2-40B4-BE49-F238E27FC236}">
                <a16:creationId xmlns:a16="http://schemas.microsoft.com/office/drawing/2014/main" id="{759FEEBC-94E8-4500-B1A7-3060374DA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59" y="4142298"/>
            <a:ext cx="4363329" cy="23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2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FC5C-5706-4B14-AC60-02BE3873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of the Krebs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1B45-277F-44A3-878C-B3B666A6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82749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Two-carbon acetyl CoA combine with four-carbon </a:t>
            </a:r>
            <a:r>
              <a:rPr lang="en-US" dirty="0" err="1"/>
              <a:t>oxaloacetic</a:t>
            </a:r>
            <a:r>
              <a:rPr lang="en-US" dirty="0"/>
              <a:t> (AHKS-uh-</a:t>
            </a:r>
            <a:r>
              <a:rPr lang="en-US" dirty="0" err="1"/>
              <a:t>loh</a:t>
            </a:r>
            <a:r>
              <a:rPr lang="en-US" dirty="0"/>
              <a:t>-uh-SEET-</a:t>
            </a:r>
            <a:r>
              <a:rPr lang="en-US" dirty="0" err="1"/>
              <a:t>ik</a:t>
            </a:r>
            <a:r>
              <a:rPr lang="en-US" dirty="0"/>
              <a:t>) acid to create a 6  carbon compound called </a:t>
            </a:r>
            <a:r>
              <a:rPr lang="en-US" b="1" u="sng" dirty="0"/>
              <a:t>citric acid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Citric Acid releases </a:t>
            </a:r>
            <a:r>
              <a:rPr lang="en-US" b="1" u="sng" dirty="0"/>
              <a:t>CO</a:t>
            </a:r>
            <a:r>
              <a:rPr lang="en-US" b="1" u="sng" baseline="-25000" dirty="0"/>
              <a:t>2</a:t>
            </a:r>
            <a:r>
              <a:rPr lang="en-US" dirty="0"/>
              <a:t> and a hydrogen atom to form a five-carbon compound. The electron of the hydrogen atom is transferred to NAD+ and reduces it to</a:t>
            </a:r>
            <a:r>
              <a:rPr lang="en-US" b="1" u="sng" dirty="0"/>
              <a:t> NADH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five-carbon compound releases </a:t>
            </a:r>
            <a:r>
              <a:rPr lang="en-US" b="1" u="sng" dirty="0"/>
              <a:t>CO</a:t>
            </a:r>
            <a:r>
              <a:rPr lang="en-US" b="1" u="sng" baseline="-25000" dirty="0"/>
              <a:t>2</a:t>
            </a:r>
            <a:r>
              <a:rPr lang="en-US" dirty="0"/>
              <a:t> and a four-carbon compound is formed. </a:t>
            </a:r>
            <a:r>
              <a:rPr lang="en-US" b="1" u="sng" dirty="0"/>
              <a:t>ATP</a:t>
            </a:r>
            <a:r>
              <a:rPr lang="en-US" dirty="0"/>
              <a:t> is synthesized from ADP.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363F1-585D-4A65-8261-C0184620C43D}"/>
              </a:ext>
            </a:extLst>
          </p:cNvPr>
          <p:cNvSpPr txBox="1"/>
          <p:nvPr/>
        </p:nvSpPr>
        <p:spPr>
          <a:xfrm>
            <a:off x="8482140" y="294414"/>
            <a:ext cx="2871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 Special attention to the number of NADH and FADH2 that are created here. They will be used later to create  a lot of ATP </a:t>
            </a:r>
          </a:p>
        </p:txBody>
      </p:sp>
      <p:pic>
        <p:nvPicPr>
          <p:cNvPr id="8194" name="Picture 2" descr="Image result for krebs cycle">
            <a:extLst>
              <a:ext uri="{FF2B5EF4-FFF2-40B4-BE49-F238E27FC236}">
                <a16:creationId xmlns:a16="http://schemas.microsoft.com/office/drawing/2014/main" id="{7DD102D6-9D44-464C-8059-A1E39278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361" y="1734691"/>
            <a:ext cx="3543607" cy="48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E4874A-0669-4391-8BBB-1B9565207916}"/>
              </a:ext>
            </a:extLst>
          </p:cNvPr>
          <p:cNvCxnSpPr/>
          <p:nvPr/>
        </p:nvCxnSpPr>
        <p:spPr>
          <a:xfrm>
            <a:off x="8778240" y="2883877"/>
            <a:ext cx="1744394" cy="928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155FD8-01B9-44F5-88F0-9DA400B8C92B}"/>
              </a:ext>
            </a:extLst>
          </p:cNvPr>
          <p:cNvCxnSpPr/>
          <p:nvPr/>
        </p:nvCxnSpPr>
        <p:spPr>
          <a:xfrm>
            <a:off x="7371471" y="4445391"/>
            <a:ext cx="3432517" cy="309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D413A9-2405-4135-9855-4699B1CAD53A}"/>
              </a:ext>
            </a:extLst>
          </p:cNvPr>
          <p:cNvCxnSpPr/>
          <p:nvPr/>
        </p:nvCxnSpPr>
        <p:spPr>
          <a:xfrm>
            <a:off x="7061982" y="5725551"/>
            <a:ext cx="2250830" cy="393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4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9609-EAF8-4BE2-BC00-33007CB5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Krebs Cycle Steps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BA704-EBF7-4822-835B-4FE72EFB9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6317" cy="43513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4.The four-carbon compound that was formed releases a hydrogen atom and reduces a FAD+ (an electron acceptor, flavin adenine dinucleotide) to FADH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5. The new four-carbon molecule from step 4 releases  a hydrogen molecule to regenerate the oxaloacetic acid and keep the cycle going. NAD+ is again reduced to </a:t>
            </a:r>
            <a:r>
              <a:rPr lang="en-US" b="1" u="sng" dirty="0"/>
              <a:t>NADH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entire process was for 1 pyruvic acid. Glucose produces two. 1 glucose require </a:t>
            </a:r>
            <a:r>
              <a:rPr lang="en-US" b="1" u="sng" dirty="0"/>
              <a:t>two cycles</a:t>
            </a:r>
            <a:r>
              <a:rPr lang="en-US" dirty="0"/>
              <a:t>. </a:t>
            </a:r>
          </a:p>
        </p:txBody>
      </p:sp>
      <p:pic>
        <p:nvPicPr>
          <p:cNvPr id="4" name="Picture 2" descr="Image result for krebs cycle">
            <a:extLst>
              <a:ext uri="{FF2B5EF4-FFF2-40B4-BE49-F238E27FC236}">
                <a16:creationId xmlns:a16="http://schemas.microsoft.com/office/drawing/2014/main" id="{09C5CD32-DFAF-4110-8F99-29F9CFA00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17" y="549887"/>
            <a:ext cx="4148333" cy="56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1B7C5B-925B-49B9-AADA-3FEAB3527BF1}"/>
              </a:ext>
            </a:extLst>
          </p:cNvPr>
          <p:cNvCxnSpPr/>
          <p:nvPr/>
        </p:nvCxnSpPr>
        <p:spPr>
          <a:xfrm>
            <a:off x="7666892" y="2700997"/>
            <a:ext cx="464234" cy="662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786FD0-9A80-442C-9C2E-B55E218D045B}"/>
              </a:ext>
            </a:extLst>
          </p:cNvPr>
          <p:cNvCxnSpPr/>
          <p:nvPr/>
        </p:nvCxnSpPr>
        <p:spPr>
          <a:xfrm flipV="1">
            <a:off x="7666892" y="3032211"/>
            <a:ext cx="1603717" cy="1300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28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BF5A-7515-449E-8895-C7080D7B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Kreb’s</a:t>
            </a:r>
            <a:r>
              <a:rPr lang="en-US" dirty="0"/>
              <a:t> Cycle Summary-ONLY </a:t>
            </a:r>
            <a:r>
              <a:rPr lang="en-US" b="1" u="sng" dirty="0"/>
              <a:t>2 ATP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5B05-032E-47C3-9279-14DB21655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1</a:t>
            </a:r>
            <a:r>
              <a:rPr lang="en-US" sz="2400" dirty="0"/>
              <a:t> Glucose Produces:</a:t>
            </a:r>
          </a:p>
          <a:p>
            <a:pPr lvl="1"/>
            <a:r>
              <a:rPr lang="en-US" dirty="0"/>
              <a:t>Four CO2-diffuses out of the cell as waste</a:t>
            </a:r>
          </a:p>
          <a:p>
            <a:pPr lvl="1"/>
            <a:r>
              <a:rPr lang="en-US" b="1" u="sng" dirty="0"/>
              <a:t>Two ATP</a:t>
            </a:r>
          </a:p>
          <a:p>
            <a:pPr lvl="1"/>
            <a:r>
              <a:rPr lang="en-US" dirty="0"/>
              <a:t>Hydrogen Atoms that are used for:</a:t>
            </a:r>
          </a:p>
          <a:p>
            <a:pPr lvl="2"/>
            <a:r>
              <a:rPr lang="en-US" sz="2400" dirty="0"/>
              <a:t>6-NADH</a:t>
            </a:r>
          </a:p>
          <a:p>
            <a:pPr lvl="2"/>
            <a:r>
              <a:rPr lang="en-US" sz="2400" dirty="0"/>
              <a:t>2-FADH</a:t>
            </a:r>
          </a:p>
          <a:p>
            <a:pPr lvl="2"/>
            <a:r>
              <a:rPr lang="en-US" sz="2400" dirty="0"/>
              <a:t>These molecules are use in the </a:t>
            </a:r>
            <a:r>
              <a:rPr lang="en-US" sz="2400" b="1" u="sng" dirty="0"/>
              <a:t>next stage</a:t>
            </a:r>
            <a:r>
              <a:rPr lang="en-US" sz="2400" dirty="0"/>
              <a:t> of aerobic respiration.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75685-FFF8-4395-B7D5-FF1501820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35" y="1825625"/>
            <a:ext cx="5476436" cy="23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0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5DAC-2745-41F4-B9F6-3DBC4DD0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Electron Transport Chain (ETC)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373FF-45B6-4B51-9A7D-DD76623B8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electron transport chain uses </a:t>
            </a:r>
            <a:r>
              <a:rPr lang="en-US" b="1" u="sng" dirty="0"/>
              <a:t>chemiosmosis </a:t>
            </a:r>
            <a:r>
              <a:rPr lang="en-US" dirty="0"/>
              <a:t>with the help of NADH and FADH</a:t>
            </a:r>
            <a:r>
              <a:rPr lang="en-US" baseline="-25000" dirty="0"/>
              <a:t>2</a:t>
            </a:r>
            <a:r>
              <a:rPr lang="en-US" dirty="0"/>
              <a:t> to produce ATP.</a:t>
            </a:r>
          </a:p>
          <a:p>
            <a:r>
              <a:rPr lang="en-US" dirty="0"/>
              <a:t>The ETC and the enzyme </a:t>
            </a:r>
            <a:r>
              <a:rPr lang="en-US" b="1" u="sng" dirty="0"/>
              <a:t>ATP synthase </a:t>
            </a:r>
            <a:r>
              <a:rPr lang="en-US" dirty="0"/>
              <a:t>(makes ATP) is embedded in the inner membrane folds of the mitochondrion called the </a:t>
            </a:r>
            <a:r>
              <a:rPr lang="en-US" b="1" u="sng" dirty="0"/>
              <a:t>cristae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In prokaryotes the ETC is in the cell membrane.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290" name="Picture 2" descr="Image result for electron transport chain">
            <a:extLst>
              <a:ext uri="{FF2B5EF4-FFF2-40B4-BE49-F238E27FC236}">
                <a16:creationId xmlns:a16="http://schemas.microsoft.com/office/drawing/2014/main" id="{45705C0F-2F75-4D33-ADF2-4396FB12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47" y="3675489"/>
            <a:ext cx="4238918" cy="31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mitochondrial cristae structure">
            <a:extLst>
              <a:ext uri="{FF2B5EF4-FFF2-40B4-BE49-F238E27FC236}">
                <a16:creationId xmlns:a16="http://schemas.microsoft.com/office/drawing/2014/main" id="{F21A7B14-20A7-439A-9E86-AB7D8A65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80" y="4279363"/>
            <a:ext cx="2857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9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electron transport chain">
            <a:extLst>
              <a:ext uri="{FF2B5EF4-FFF2-40B4-BE49-F238E27FC236}">
                <a16:creationId xmlns:a16="http://schemas.microsoft.com/office/drawing/2014/main" id="{731C9C47-ABC4-438D-A77E-18EABD6FC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 r="-1" b="309"/>
          <a:stretch/>
        </p:blipFill>
        <p:spPr bwMode="auto">
          <a:xfrm>
            <a:off x="6338316" y="1904281"/>
            <a:ext cx="50740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B365FE-347A-4C6F-8380-59C063E9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 fontScale="90000"/>
          </a:bodyPr>
          <a:lstStyle/>
          <a:p>
            <a:r>
              <a:rPr lang="en-US" dirty="0"/>
              <a:t>How is ATP made?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8FAC-11AF-46D4-B7A3-E4F3861FA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332"/>
            <a:ext cx="5015484" cy="527663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In order to understand how the ATP is made we must follow the electrons and protons of the NADH and FADH</a:t>
            </a:r>
            <a:r>
              <a:rPr lang="en-US" sz="2400" baseline="-25000" dirty="0"/>
              <a:t>2 </a:t>
            </a:r>
            <a:r>
              <a:rPr lang="en-US" sz="2400" dirty="0"/>
              <a:t>that were produced during the </a:t>
            </a:r>
            <a:r>
              <a:rPr lang="en-US" sz="2400" b="1" u="sng" dirty="0"/>
              <a:t>Krebs Cycle</a:t>
            </a:r>
            <a:r>
              <a:rPr lang="en-US" sz="2400" dirty="0"/>
              <a:t>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The electrons of </a:t>
            </a:r>
            <a:r>
              <a:rPr lang="en-US" sz="2400" b="1" u="sng" dirty="0"/>
              <a:t>NADH and FADH </a:t>
            </a:r>
            <a:r>
              <a:rPr lang="en-US" sz="2400" dirty="0"/>
              <a:t>donate their electrons to the molecules in the ETC. In addition to electrons the molecules give up H+ ions (protons).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They are passed down the ETC from molecule to molecule </a:t>
            </a:r>
            <a:r>
              <a:rPr lang="en-US" sz="2400" b="1" u="sng" dirty="0"/>
              <a:t>losing energy </a:t>
            </a:r>
            <a:r>
              <a:rPr lang="en-US" sz="2400" dirty="0"/>
              <a:t>along the way.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The energy lost from the electrons is used to </a:t>
            </a:r>
            <a:r>
              <a:rPr lang="en-US" sz="2400" b="1" u="sng" dirty="0"/>
              <a:t>pump H+</a:t>
            </a:r>
            <a:r>
              <a:rPr lang="en-US" sz="2400" dirty="0"/>
              <a:t> to build a Higher H+ concentration on the inner  membrane than the outer. This also creates an electrical gradient.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8C1366-29AE-4609-B849-225DA74E1436}"/>
              </a:ext>
            </a:extLst>
          </p:cNvPr>
          <p:cNvCxnSpPr/>
          <p:nvPr/>
        </p:nvCxnSpPr>
        <p:spPr>
          <a:xfrm flipV="1">
            <a:off x="4473526" y="3207434"/>
            <a:ext cx="2771336" cy="2222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51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225D-3A5C-4B74-8DB8-EAB6B5E0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697"/>
          </a:xfrm>
        </p:spPr>
        <p:txBody>
          <a:bodyPr/>
          <a:lstStyle/>
          <a:p>
            <a:r>
              <a:rPr lang="en-US" dirty="0"/>
              <a:t>ATP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885C0-D9F6-4887-A137-8ADE2DFA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822"/>
            <a:ext cx="5661074" cy="54160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4. The </a:t>
            </a:r>
            <a:r>
              <a:rPr lang="en-US" b="1" u="sng" dirty="0"/>
              <a:t>concentration gradient </a:t>
            </a:r>
            <a:r>
              <a:rPr lang="en-US" dirty="0"/>
              <a:t>is used to synthesize ATP using chemiosmosis. This is the same way the ATP was made in photosynthesis.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this process the </a:t>
            </a:r>
            <a:r>
              <a:rPr lang="en-US" b="1" u="sng" dirty="0"/>
              <a:t>protons</a:t>
            </a:r>
            <a:r>
              <a:rPr lang="en-US" dirty="0"/>
              <a:t> move through the </a:t>
            </a:r>
            <a:r>
              <a:rPr lang="en-US" b="1" u="sng" dirty="0"/>
              <a:t>ATP synthase </a:t>
            </a:r>
            <a:r>
              <a:rPr lang="en-US" dirty="0"/>
              <a:t>molecule and help build ATP from ADP molecules.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</a:t>
            </a:r>
            <a:r>
              <a:rPr lang="en-US" b="1" u="sng" dirty="0"/>
              <a:t>Oxygen</a:t>
            </a:r>
            <a:r>
              <a:rPr lang="en-US" dirty="0"/>
              <a:t>, the final electron acceptor is used to unload the protons and form </a:t>
            </a:r>
            <a:r>
              <a:rPr lang="en-US" b="1" u="sng" dirty="0"/>
              <a:t>water</a:t>
            </a:r>
            <a:r>
              <a:rPr lang="en-US" dirty="0"/>
              <a:t>. Without oxygen, the ETC would stop and so would ATP synthesis.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Image result for electron transport chain">
            <a:extLst>
              <a:ext uri="{FF2B5EF4-FFF2-40B4-BE49-F238E27FC236}">
                <a16:creationId xmlns:a16="http://schemas.microsoft.com/office/drawing/2014/main" id="{D14B98BD-34C2-49DF-815B-514C4127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56" y="1027906"/>
            <a:ext cx="5575344" cy="31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8C385F-03D0-415B-AA4C-5862833A7F97}"/>
              </a:ext>
            </a:extLst>
          </p:cNvPr>
          <p:cNvCxnSpPr/>
          <p:nvPr/>
        </p:nvCxnSpPr>
        <p:spPr>
          <a:xfrm flipV="1">
            <a:off x="6231988" y="3784209"/>
            <a:ext cx="4332849" cy="379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9E7228-3713-4D3B-A91E-BF14C8B44FE8}"/>
              </a:ext>
            </a:extLst>
          </p:cNvPr>
          <p:cNvCxnSpPr/>
          <p:nvPr/>
        </p:nvCxnSpPr>
        <p:spPr>
          <a:xfrm flipV="1">
            <a:off x="6457071" y="3601329"/>
            <a:ext cx="3291840" cy="2082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B23E0B-4D10-465A-9FF8-4D4E0CD575F2}"/>
              </a:ext>
            </a:extLst>
          </p:cNvPr>
          <p:cNvCxnSpPr>
            <a:cxnSpLocks/>
          </p:cNvCxnSpPr>
          <p:nvPr/>
        </p:nvCxnSpPr>
        <p:spPr>
          <a:xfrm flipV="1">
            <a:off x="5152728" y="2373924"/>
            <a:ext cx="5420902" cy="21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98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D97C-BEA9-4B10-9684-75D02AD7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2052" cy="1325563"/>
          </a:xfrm>
        </p:spPr>
        <p:txBody>
          <a:bodyPr/>
          <a:lstStyle/>
          <a:p>
            <a:r>
              <a:rPr lang="en-US"/>
              <a:t>Summary of Aerobic (with oxygen) Respiration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D65E-C159-4E0F-B98B-BF0966AF7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87018" cy="4351338"/>
          </a:xfrm>
        </p:spPr>
        <p:txBody>
          <a:bodyPr/>
          <a:lstStyle/>
          <a:p>
            <a:r>
              <a:rPr lang="en-US" dirty="0"/>
              <a:t>In a perfect world </a:t>
            </a:r>
            <a:r>
              <a:rPr lang="en-US" b="1" u="sng" dirty="0"/>
              <a:t>38 ATP </a:t>
            </a:r>
            <a:r>
              <a:rPr lang="en-US" dirty="0"/>
              <a:t>are created during aerobic respiration.</a:t>
            </a:r>
          </a:p>
          <a:p>
            <a:r>
              <a:rPr lang="en-US" dirty="0"/>
              <a:t>ATP allows  your cells to carry out almost all processes. </a:t>
            </a:r>
          </a:p>
          <a:p>
            <a:r>
              <a:rPr lang="en-US" dirty="0"/>
              <a:t>It is happening in your body right now. </a:t>
            </a:r>
          </a:p>
        </p:txBody>
      </p:sp>
      <p:pic>
        <p:nvPicPr>
          <p:cNvPr id="6146" name="Picture 2" descr="Image result for cellular respiration summary">
            <a:extLst>
              <a:ext uri="{FF2B5EF4-FFF2-40B4-BE49-F238E27FC236}">
                <a16:creationId xmlns:a16="http://schemas.microsoft.com/office/drawing/2014/main" id="{C5E04023-D436-4F7D-A938-3D95B47E4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18" y="1356568"/>
            <a:ext cx="7052602" cy="52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8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0C6C-CE50-440E-A4D3-9FB5F64E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there is not oxygen?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210B-E129-41EF-85A2-80B2539C2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Fermentation</a:t>
            </a:r>
            <a:r>
              <a:rPr lang="en-US" dirty="0"/>
              <a:t>-the breakdown of carbohydrate without oxygen.</a:t>
            </a:r>
          </a:p>
          <a:p>
            <a:endParaRPr lang="en-US" dirty="0"/>
          </a:p>
          <a:p>
            <a:r>
              <a:rPr lang="en-US" dirty="0"/>
              <a:t>There are many type of fermentation pathways. We will focus on the two most common.</a:t>
            </a:r>
          </a:p>
          <a:p>
            <a:pPr lvl="1"/>
            <a:r>
              <a:rPr lang="en-US" b="1" u="sng" dirty="0"/>
              <a:t>Lactic acid</a:t>
            </a:r>
          </a:p>
          <a:p>
            <a:pPr lvl="1"/>
            <a:r>
              <a:rPr lang="en-US" b="1" u="sng" dirty="0"/>
              <a:t>Ethyl alcohol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F1315-8544-44C2-92C3-276CA230E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383" y="3286542"/>
            <a:ext cx="3181422" cy="32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3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D587-5E75-4091-BF22-D7F16B37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Lactic Acid </a:t>
            </a:r>
            <a:r>
              <a:rPr lang="en-US" dirty="0"/>
              <a:t>Fermentation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C3E2D-620F-425B-9242-D1EAD62BF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Glycolysis </a:t>
            </a:r>
            <a:r>
              <a:rPr lang="en-US" dirty="0"/>
              <a:t>still occurs-in the cytoplasm and creates pyruvic acid.</a:t>
            </a:r>
          </a:p>
          <a:p>
            <a:r>
              <a:rPr lang="en-US" dirty="0"/>
              <a:t>In lactic acid fermentation the pyruvic acid is converted to </a:t>
            </a:r>
            <a:r>
              <a:rPr lang="en-US" b="1" u="sng" dirty="0"/>
              <a:t>lactic acid</a:t>
            </a:r>
            <a:r>
              <a:rPr lang="en-US" dirty="0"/>
              <a:t>.</a:t>
            </a:r>
          </a:p>
          <a:p>
            <a:r>
              <a:rPr lang="en-US" b="1" u="sng" dirty="0"/>
              <a:t>ONLY 2 ATP </a:t>
            </a:r>
            <a:r>
              <a:rPr lang="en-US" dirty="0"/>
              <a:t>are produced instead of </a:t>
            </a:r>
            <a:r>
              <a:rPr lang="en-US" b="1" u="sng" dirty="0"/>
              <a:t>38 </a:t>
            </a:r>
            <a:r>
              <a:rPr lang="en-US" dirty="0"/>
              <a:t>with aerobic respiration, this is why you eventually slow down when sprinting.</a:t>
            </a:r>
          </a:p>
          <a:p>
            <a:r>
              <a:rPr lang="en-US" dirty="0"/>
              <a:t>The </a:t>
            </a:r>
            <a:r>
              <a:rPr lang="en-US" b="1" u="sng" dirty="0"/>
              <a:t>lactic acid </a:t>
            </a:r>
            <a:r>
              <a:rPr lang="en-US" dirty="0"/>
              <a:t>causes a  temporary burning sensation in your muscles. Muscle movement slows and eventually stops due to the lack of ATP. </a:t>
            </a:r>
          </a:p>
        </p:txBody>
      </p:sp>
      <p:pic>
        <p:nvPicPr>
          <p:cNvPr id="15362" name="Picture 2" descr="Image result for lactic acid fermentation">
            <a:extLst>
              <a:ext uri="{FF2B5EF4-FFF2-40B4-BE49-F238E27FC236}">
                <a16:creationId xmlns:a16="http://schemas.microsoft.com/office/drawing/2014/main" id="{57F1C5EF-8159-403D-BF16-9ADDAB0EC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1" y="4169140"/>
            <a:ext cx="3616569" cy="251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7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0D7D0-BDB6-4213-9743-CED841E3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F95C8-FBED-4651-A391-D71174A5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3942" cy="4351338"/>
          </a:xfrm>
        </p:spPr>
        <p:txBody>
          <a:bodyPr/>
          <a:lstStyle/>
          <a:p>
            <a:r>
              <a:rPr lang="en-US" dirty="0"/>
              <a:t>When you eat food you get </a:t>
            </a:r>
            <a:r>
              <a:rPr lang="en-US" b="1" u="sng" dirty="0"/>
              <a:t>energy</a:t>
            </a:r>
            <a:r>
              <a:rPr lang="en-US" dirty="0"/>
              <a:t> from breaking that food down into simpler molecules.</a:t>
            </a:r>
          </a:p>
          <a:p>
            <a:r>
              <a:rPr lang="en-US" b="1" u="sng" dirty="0"/>
              <a:t>Cellular Respiration</a:t>
            </a:r>
            <a:r>
              <a:rPr lang="en-US" dirty="0"/>
              <a:t>-a complex  process in which cells make ATP (</a:t>
            </a:r>
            <a:r>
              <a:rPr lang="en-US" b="1" u="sng" dirty="0"/>
              <a:t>adenosine triphosphate</a:t>
            </a:r>
            <a:r>
              <a:rPr lang="en-US" dirty="0"/>
              <a:t>) by breaking down organic compounds. </a:t>
            </a:r>
          </a:p>
          <a:p>
            <a:endParaRPr lang="en-US" dirty="0"/>
          </a:p>
          <a:p>
            <a:r>
              <a:rPr lang="en-US" dirty="0"/>
              <a:t>BOTH </a:t>
            </a:r>
            <a:r>
              <a:rPr lang="en-US" b="1" u="sng" dirty="0"/>
              <a:t>autotrophs</a:t>
            </a:r>
            <a:r>
              <a:rPr lang="en-US" dirty="0"/>
              <a:t> (plants) and heterotrophs use Cellular Respiration.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 result for photosynthesis and cellular respiration">
            <a:extLst>
              <a:ext uri="{FF2B5EF4-FFF2-40B4-BE49-F238E27FC236}">
                <a16:creationId xmlns:a16="http://schemas.microsoft.com/office/drawing/2014/main" id="{D05A2677-17BC-438F-9744-1DAA2EE5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98" y="1589650"/>
            <a:ext cx="378994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3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21A6-DAA3-4C5C-8B2F-D3CFF7C9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Ethyl Alcohol </a:t>
            </a:r>
            <a:r>
              <a:rPr lang="en-US" dirty="0"/>
              <a:t>Fermentation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F556B-B13A-4420-9839-0CC68BE7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00" y="1823486"/>
            <a:ext cx="10515600" cy="4351338"/>
          </a:xfrm>
        </p:spPr>
        <p:txBody>
          <a:bodyPr/>
          <a:lstStyle/>
          <a:p>
            <a:r>
              <a:rPr lang="en-US" dirty="0"/>
              <a:t>Also known as alcoholic fermentation</a:t>
            </a:r>
          </a:p>
          <a:p>
            <a:r>
              <a:rPr lang="en-US" dirty="0"/>
              <a:t>Converts pyruvic acid into </a:t>
            </a:r>
            <a:r>
              <a:rPr lang="en-US" b="1" u="sng" dirty="0"/>
              <a:t>ethyl alcohol</a:t>
            </a:r>
            <a:r>
              <a:rPr lang="en-US" dirty="0"/>
              <a:t>. 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and ethyl alcohol are produced. </a:t>
            </a:r>
          </a:p>
          <a:p>
            <a:endParaRPr lang="en-US" dirty="0"/>
          </a:p>
          <a:p>
            <a:r>
              <a:rPr lang="en-US" dirty="0"/>
              <a:t>Yeast (a type of fungi) use ethyl alcohol fermentation. </a:t>
            </a:r>
          </a:p>
          <a:p>
            <a:pPr lvl="1"/>
            <a:r>
              <a:rPr lang="en-US" dirty="0"/>
              <a:t>They are used to create breads wine and beer. </a:t>
            </a:r>
          </a:p>
        </p:txBody>
      </p:sp>
      <p:pic>
        <p:nvPicPr>
          <p:cNvPr id="17410" name="Picture 2" descr="Image result for alcoholic fermentation">
            <a:extLst>
              <a:ext uri="{FF2B5EF4-FFF2-40B4-BE49-F238E27FC236}">
                <a16:creationId xmlns:a16="http://schemas.microsoft.com/office/drawing/2014/main" id="{BBA02F64-D5E4-464A-A7E1-ABF1A5EC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97" y="244910"/>
            <a:ext cx="4594394" cy="344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D9508E-1694-4B44-8240-1C0D5A73A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516" y="4167398"/>
            <a:ext cx="2886075" cy="1889018"/>
          </a:xfrm>
          <a:prstGeom prst="rect">
            <a:avLst/>
          </a:prstGeom>
        </p:spPr>
      </p:pic>
      <p:pic>
        <p:nvPicPr>
          <p:cNvPr id="17414" name="Picture 6" descr="Image result for bread">
            <a:extLst>
              <a:ext uri="{FF2B5EF4-FFF2-40B4-BE49-F238E27FC236}">
                <a16:creationId xmlns:a16="http://schemas.microsoft.com/office/drawing/2014/main" id="{A6A2736B-B895-49C4-B905-90AE2CC9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48" y="4878389"/>
            <a:ext cx="3034177" cy="16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AD6FFA-C6ED-4827-9FA8-FC3F0EA088E4}"/>
              </a:ext>
            </a:extLst>
          </p:cNvPr>
          <p:cNvSpPr txBox="1"/>
          <p:nvPr/>
        </p:nvSpPr>
        <p:spPr>
          <a:xfrm>
            <a:off x="3460652" y="4825218"/>
            <a:ext cx="1434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pockets are created from the CO</a:t>
            </a:r>
            <a:r>
              <a:rPr lang="en-US" baseline="-25000" dirty="0"/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A5D9D2-279B-4CAB-B4F3-0964A9D069F8}"/>
              </a:ext>
            </a:extLst>
          </p:cNvPr>
          <p:cNvCxnSpPr/>
          <p:nvPr/>
        </p:nvCxnSpPr>
        <p:spPr>
          <a:xfrm>
            <a:off x="4726745" y="5286883"/>
            <a:ext cx="88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782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630-95EC-4D55-BC2F-972D3623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Ringer-Day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99F26-EFD7-491C-9D8B-A59464363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 of cells in your body do you think have the most mitochondria?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4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59AA-D48C-4500-86CF-C63A127F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68B0-DD4C-4BE2-A196-C9EFC88D9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887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products of cellular respiration are the reactants of photosynthesis. </a:t>
            </a:r>
          </a:p>
          <a:p>
            <a:endParaRPr lang="en-US" dirty="0"/>
          </a:p>
          <a:p>
            <a:r>
              <a:rPr lang="en-US" dirty="0"/>
              <a:t>Cellular Respiration is divided into </a:t>
            </a:r>
            <a:r>
              <a:rPr lang="en-US" b="1" u="sng" dirty="0"/>
              <a:t>3 stages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Glycolysis</a:t>
            </a:r>
          </a:p>
          <a:p>
            <a:pPr lvl="1"/>
            <a:r>
              <a:rPr lang="en-US" dirty="0"/>
              <a:t>Aerobic Respiration (with oxygen)-</a:t>
            </a:r>
            <a:r>
              <a:rPr lang="en-US" dirty="0">
                <a:sym typeface="Wingdings" panose="05000000000000000000" pitchFamily="2" charset="2"/>
              </a:rPr>
              <a:t>Krebs cycle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Electron Transport Chain</a:t>
            </a:r>
          </a:p>
          <a:p>
            <a:pPr lvl="1"/>
            <a:endParaRPr lang="en-US" dirty="0"/>
          </a:p>
          <a:p>
            <a:r>
              <a:rPr lang="en-US" dirty="0"/>
              <a:t>The main focus is to get </a:t>
            </a:r>
            <a:r>
              <a:rPr lang="en-US" b="1" u="sng" dirty="0"/>
              <a:t>ATP</a:t>
            </a:r>
            <a:r>
              <a:rPr lang="en-US" dirty="0"/>
              <a:t> (adenosine triphosphate) the universal energy molecule. It is like </a:t>
            </a:r>
            <a:r>
              <a:rPr lang="en-US" b="1" u="sng" dirty="0"/>
              <a:t>money.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photosynthesis and cellular respiration">
            <a:extLst>
              <a:ext uri="{FF2B5EF4-FFF2-40B4-BE49-F238E27FC236}">
                <a16:creationId xmlns:a16="http://schemas.microsoft.com/office/drawing/2014/main" id="{E39F7B7B-48BE-44A0-8091-279728C3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55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FEE5E-E062-413B-91F5-D63DDF641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061" y="5817919"/>
            <a:ext cx="1028379" cy="9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9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F48CE7-522C-4C45-B1F7-780EF4DED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8021F-7A1A-4B0F-B2A8-2A7CD1E3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960383"/>
          </a:xfrm>
        </p:spPr>
        <p:txBody>
          <a:bodyPr>
            <a:normAutofit/>
          </a:bodyPr>
          <a:lstStyle/>
          <a:p>
            <a:r>
              <a:rPr lang="en-US" dirty="0"/>
              <a:t>ATP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335BD-A843-4FA9-A2FB-FA55A0A3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828800"/>
            <a:ext cx="5127029" cy="4395019"/>
          </a:xfrm>
        </p:spPr>
        <p:txBody>
          <a:bodyPr>
            <a:normAutofit/>
          </a:bodyPr>
          <a:lstStyle/>
          <a:p>
            <a:r>
              <a:rPr lang="en-US" dirty="0"/>
              <a:t>ATP is the </a:t>
            </a:r>
            <a:r>
              <a:rPr lang="en-US" b="1" u="sng" dirty="0"/>
              <a:t>universal energy currency</a:t>
            </a:r>
            <a:r>
              <a:rPr lang="en-US" dirty="0"/>
              <a:t> in the cell. It has 3 phosphate groups attached. </a:t>
            </a:r>
          </a:p>
          <a:p>
            <a:r>
              <a:rPr lang="en-US" dirty="0"/>
              <a:t>It is a high energy molecule. When it releases a phosphate group it releases energy and it becomes </a:t>
            </a:r>
            <a:r>
              <a:rPr lang="en-US" b="1" u="sng" dirty="0"/>
              <a:t>ADP</a:t>
            </a:r>
            <a:r>
              <a:rPr lang="en-US" dirty="0"/>
              <a:t> (adenosine diphosphate).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2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DC9D-080B-4B3E-9BFB-4FFAEACC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cellular respiration occur?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6F2B9-CB54-4AB6-975D-D68272D48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occurs in the </a:t>
            </a:r>
            <a:r>
              <a:rPr lang="en-US" b="1" u="sng" dirty="0"/>
              <a:t>cytoplasm</a:t>
            </a:r>
            <a:r>
              <a:rPr lang="en-US" dirty="0"/>
              <a:t> (glycolysis) and the </a:t>
            </a:r>
            <a:r>
              <a:rPr lang="en-US" b="1" u="sng" dirty="0"/>
              <a:t>mitochondria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47314-AF0B-420B-8CA1-2A0E0BB4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037" y="2280685"/>
            <a:ext cx="5999725" cy="4242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4206D-7796-4209-9B53-72DA47915FE6}"/>
              </a:ext>
            </a:extLst>
          </p:cNvPr>
          <p:cNvSpPr txBox="1"/>
          <p:nvPr/>
        </p:nvSpPr>
        <p:spPr>
          <a:xfrm>
            <a:off x="1617785" y="4560501"/>
            <a:ext cx="2067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able to label the part of the mitochondria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98F2E1-B3FD-4900-91C7-43152CBA1005}"/>
              </a:ext>
            </a:extLst>
          </p:cNvPr>
          <p:cNvCxnSpPr/>
          <p:nvPr/>
        </p:nvCxnSpPr>
        <p:spPr>
          <a:xfrm flipV="1">
            <a:off x="3502855" y="4401800"/>
            <a:ext cx="1153551" cy="620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AFCB-3865-41F1-BB36-C3DDD63B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Glycolysis-The First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18DC3-84BC-436F-99E3-390BA4ED5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where one </a:t>
            </a:r>
            <a:r>
              <a:rPr lang="en-US" b="1" u="sng" dirty="0"/>
              <a:t>6-carbon</a:t>
            </a:r>
            <a:r>
              <a:rPr lang="en-US" dirty="0"/>
              <a:t> molecule (glucose) is oxidized to create  </a:t>
            </a:r>
            <a:r>
              <a:rPr lang="en-US" b="1" u="sng" dirty="0"/>
              <a:t>two 3-carbon </a:t>
            </a:r>
            <a:r>
              <a:rPr lang="en-US" dirty="0"/>
              <a:t>molecules.</a:t>
            </a:r>
          </a:p>
          <a:p>
            <a:r>
              <a:rPr lang="en-US" dirty="0"/>
              <a:t>It is a series of chemical reactions that are catalyzed by specific enzymes.</a:t>
            </a:r>
          </a:p>
          <a:p>
            <a:r>
              <a:rPr lang="en-US" dirty="0"/>
              <a:t>Glycolysis take place in the </a:t>
            </a:r>
            <a:r>
              <a:rPr lang="en-US" b="1" u="sng" dirty="0"/>
              <a:t>cytosol</a:t>
            </a:r>
            <a:r>
              <a:rPr lang="en-US" dirty="0"/>
              <a:t>.</a:t>
            </a:r>
          </a:p>
        </p:txBody>
      </p:sp>
      <p:pic>
        <p:nvPicPr>
          <p:cNvPr id="7170" name="Picture 2" descr="Image result for glycolysis cytosol">
            <a:extLst>
              <a:ext uri="{FF2B5EF4-FFF2-40B4-BE49-F238E27FC236}">
                <a16:creationId xmlns:a16="http://schemas.microsoft.com/office/drawing/2014/main" id="{2DB79259-23C9-4BB8-8B7A-3828F324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89" y="3153043"/>
            <a:ext cx="4207412" cy="31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92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8A09-6E6B-400E-8033-6AC50488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Glycolysis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7A9E-9E67-4AF7-A7E3-BB62BE60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Two </a:t>
            </a:r>
            <a:r>
              <a:rPr lang="en-US" b="1" u="sng" dirty="0"/>
              <a:t>phosphate groups </a:t>
            </a:r>
            <a:r>
              <a:rPr lang="en-US" dirty="0"/>
              <a:t>from 2 ATP are attached to glucose forming a new 6 carbon compound.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six carbon compound is split into 2 3-carbon molecules called (glyceraldehyde 3-phosphate) or G3P.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G3P get a phosphate group added. Two molecules of NAD+ (electron acceptor) becomes </a:t>
            </a:r>
            <a:r>
              <a:rPr lang="en-US" b="1" u="sng" dirty="0"/>
              <a:t>NADH</a:t>
            </a:r>
            <a:r>
              <a:rPr lang="en-US" dirty="0"/>
              <a:t>.</a:t>
            </a:r>
          </a:p>
        </p:txBody>
      </p:sp>
      <p:pic>
        <p:nvPicPr>
          <p:cNvPr id="3074" name="Picture 2" descr="Image result for glycolysis">
            <a:extLst>
              <a:ext uri="{FF2B5EF4-FFF2-40B4-BE49-F238E27FC236}">
                <a16:creationId xmlns:a16="http://schemas.microsoft.com/office/drawing/2014/main" id="{D2A6B885-4527-4B14-9FE4-72C13FB75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272" y="365125"/>
            <a:ext cx="366712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286AB2-8632-4581-A2DF-4EE77F11C695}"/>
              </a:ext>
            </a:extLst>
          </p:cNvPr>
          <p:cNvCxnSpPr/>
          <p:nvPr/>
        </p:nvCxnSpPr>
        <p:spPr>
          <a:xfrm flipV="1">
            <a:off x="7230794" y="1575582"/>
            <a:ext cx="2293034" cy="492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BB4268-9574-4455-BB6F-F363FDE36DCF}"/>
              </a:ext>
            </a:extLst>
          </p:cNvPr>
          <p:cNvCxnSpPr/>
          <p:nvPr/>
        </p:nvCxnSpPr>
        <p:spPr>
          <a:xfrm flipV="1">
            <a:off x="7582486" y="2067951"/>
            <a:ext cx="1758462" cy="1477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FA4E1D-DDC0-4ABD-960F-034FAAEF0E5F}"/>
              </a:ext>
            </a:extLst>
          </p:cNvPr>
          <p:cNvCxnSpPr/>
          <p:nvPr/>
        </p:nvCxnSpPr>
        <p:spPr>
          <a:xfrm flipV="1">
            <a:off x="7610622" y="2757268"/>
            <a:ext cx="1744393" cy="2141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9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8A09-6E6B-400E-8033-6AC50488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Glycolysis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7A9E-9E67-4AF7-A7E3-BB62BE60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The phosphate groups are removed creating two molecules of </a:t>
            </a:r>
            <a:r>
              <a:rPr lang="en-US" b="1" u="sng" dirty="0"/>
              <a:t>pyruvic acid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The  4 total phosphates that were removed combine with 4 ADP to make 4 total ATP. </a:t>
            </a:r>
          </a:p>
          <a:p>
            <a:pPr marL="0" indent="0">
              <a:buNone/>
            </a:pPr>
            <a:r>
              <a:rPr lang="en-US" dirty="0"/>
              <a:t>However, 2 ATP were used up so the NET ATP for </a:t>
            </a:r>
            <a:r>
              <a:rPr lang="en-US" b="1" u="sng" dirty="0"/>
              <a:t>glycolysis is 2 ATP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Glycolysis net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b="1" u="sng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ATP, </a:t>
            </a:r>
            <a:r>
              <a:rPr lang="en-US" b="1" u="sng" dirty="0">
                <a:sym typeface="Wingdings" panose="05000000000000000000" pitchFamily="2" charset="2"/>
              </a:rPr>
              <a:t>2 Pyruvic acid </a:t>
            </a:r>
            <a:r>
              <a:rPr lang="en-US" dirty="0">
                <a:sym typeface="Wingdings" panose="05000000000000000000" pitchFamily="2" charset="2"/>
              </a:rPr>
              <a:t>+H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0, </a:t>
            </a:r>
            <a:r>
              <a:rPr lang="en-US" b="1" u="sng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NADH+2H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endParaRPr lang="en-US" baseline="30000" dirty="0"/>
          </a:p>
        </p:txBody>
      </p:sp>
      <p:pic>
        <p:nvPicPr>
          <p:cNvPr id="3074" name="Picture 2" descr="Image result for glycolysis">
            <a:extLst>
              <a:ext uri="{FF2B5EF4-FFF2-40B4-BE49-F238E27FC236}">
                <a16:creationId xmlns:a16="http://schemas.microsoft.com/office/drawing/2014/main" id="{D2A6B885-4527-4B14-9FE4-72C13FB75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272" y="365125"/>
            <a:ext cx="366712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42E080-49C4-415B-B0BD-F1E913718A1D}"/>
              </a:ext>
            </a:extLst>
          </p:cNvPr>
          <p:cNvCxnSpPr/>
          <p:nvPr/>
        </p:nvCxnSpPr>
        <p:spPr>
          <a:xfrm>
            <a:off x="7638757" y="2264898"/>
            <a:ext cx="1561514" cy="1617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E44B18-0D2A-411E-8C4D-CF298705A787}"/>
              </a:ext>
            </a:extLst>
          </p:cNvPr>
          <p:cNvCxnSpPr/>
          <p:nvPr/>
        </p:nvCxnSpPr>
        <p:spPr>
          <a:xfrm flipV="1">
            <a:off x="6400800" y="4899025"/>
            <a:ext cx="1983472" cy="685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4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F1AA-847B-43BA-A941-C24217F2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–Day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71F1-D9D1-46AB-BB1C-73C196D15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ATP?</a:t>
            </a:r>
          </a:p>
          <a:p>
            <a:r>
              <a:rPr lang="en-US" dirty="0"/>
              <a:t>Where does glycolysis occur?</a:t>
            </a:r>
          </a:p>
          <a:p>
            <a:r>
              <a:rPr lang="en-US" dirty="0"/>
              <a:t>What are the </a:t>
            </a:r>
            <a:r>
              <a:rPr lang="en-US" u="sng" dirty="0"/>
              <a:t>net</a:t>
            </a:r>
            <a:r>
              <a:rPr lang="en-US" dirty="0"/>
              <a:t> products of glycolysis.</a:t>
            </a:r>
          </a:p>
          <a:p>
            <a:r>
              <a:rPr lang="en-US" dirty="0"/>
              <a:t>What is the function of NAD+ (NADH).</a:t>
            </a:r>
          </a:p>
        </p:txBody>
      </p:sp>
    </p:spTree>
    <p:extLst>
      <p:ext uri="{BB962C8B-B14F-4D97-AF65-F5344CB8AC3E}">
        <p14:creationId xmlns:p14="http://schemas.microsoft.com/office/powerpoint/2010/main" val="308068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7191</TotalTime>
  <Words>1275</Words>
  <Application>Microsoft Office PowerPoint</Application>
  <PresentationFormat>Widescreen</PresentationFormat>
  <Paragraphs>118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Cellular Respiration</vt:lpstr>
      <vt:lpstr>Cellular Respiration</vt:lpstr>
      <vt:lpstr>Cellular Respiration</vt:lpstr>
      <vt:lpstr>ATP</vt:lpstr>
      <vt:lpstr>Where does cellular respiration occur?</vt:lpstr>
      <vt:lpstr>Glycolysis-The First Stage</vt:lpstr>
      <vt:lpstr>Glycolysis Steps</vt:lpstr>
      <vt:lpstr>Glycolysis Steps</vt:lpstr>
      <vt:lpstr>Bell Ringer –Day 2</vt:lpstr>
      <vt:lpstr>Part 2 of Cellular Respiration-Krebs Cycle</vt:lpstr>
      <vt:lpstr>Step of the Krebs Cycle</vt:lpstr>
      <vt:lpstr>Krebs Cycle Steps Continued</vt:lpstr>
      <vt:lpstr>Kreb’s Cycle Summary-ONLY 2 ATP</vt:lpstr>
      <vt:lpstr>The Electron Transport Chain (ETC)</vt:lpstr>
      <vt:lpstr>How is ATP made?</vt:lpstr>
      <vt:lpstr>ATP Continued</vt:lpstr>
      <vt:lpstr>Summary of Aerobic (with oxygen) Respiration </vt:lpstr>
      <vt:lpstr>What happens when there is not oxygen?</vt:lpstr>
      <vt:lpstr>Lactic Acid Fermentation</vt:lpstr>
      <vt:lpstr>Ethyl Alcohol Fermentation</vt:lpstr>
      <vt:lpstr>Bell Ringer-Day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USBiologyTeaching</dc:creator>
  <cp:lastModifiedBy>USBiologyTeaching</cp:lastModifiedBy>
  <cp:revision>60</cp:revision>
  <dcterms:created xsi:type="dcterms:W3CDTF">2017-06-15T13:00:53Z</dcterms:created>
  <dcterms:modified xsi:type="dcterms:W3CDTF">2019-09-12T00:27:43Z</dcterms:modified>
</cp:coreProperties>
</file>